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ce Brunet" initials="LB" lastIdx="3" clrIdx="0">
    <p:extLst>
      <p:ext uri="{19B8F6BF-5375-455C-9EA6-DF929625EA0E}">
        <p15:presenceInfo xmlns:p15="http://schemas.microsoft.com/office/powerpoint/2012/main" userId="S::laurence.brunet@epividian.com::c2061fef-bfda-46f4-bcd4-c34a928896ce" providerId="AD"/>
      </p:ext>
    </p:extLst>
  </p:cmAuthor>
  <p:cmAuthor id="2" name="Tiffany Carpenter" initials="TC" lastIdx="12" clrIdx="1">
    <p:extLst>
      <p:ext uri="{19B8F6BF-5375-455C-9EA6-DF929625EA0E}">
        <p15:presenceInfo xmlns:p15="http://schemas.microsoft.com/office/powerpoint/2012/main" userId="Tiffany Carpen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D84206"/>
    <a:srgbClr val="003399"/>
    <a:srgbClr val="990033"/>
    <a:srgbClr val="EA0000"/>
    <a:srgbClr val="05AFF0"/>
    <a:srgbClr val="E2F4FF"/>
    <a:srgbClr val="F5FCFF"/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408" autoAdjust="0"/>
    <p:restoredTop sz="96327" autoAdjust="0"/>
  </p:normalViewPr>
  <p:slideViewPr>
    <p:cSldViewPr snapToGrid="0">
      <p:cViewPr varScale="1">
        <p:scale>
          <a:sx n="34" d="100"/>
          <a:sy n="34" d="100"/>
        </p:scale>
        <p:origin x="556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60FBE04-47D8-45C3-A139-8CF08512CDE4}"/>
              </a:ext>
            </a:extLst>
          </p:cNvPr>
          <p:cNvGrpSpPr/>
          <p:nvPr/>
        </p:nvGrpSpPr>
        <p:grpSpPr>
          <a:xfrm>
            <a:off x="21528947" y="15453100"/>
            <a:ext cx="7534131" cy="5506719"/>
            <a:chOff x="21528947" y="15453100"/>
            <a:chExt cx="7534131" cy="550671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B774D3C-13EF-4E1F-B7F4-C3EB757C16A8}"/>
                </a:ext>
              </a:extLst>
            </p:cNvPr>
            <p:cNvGrpSpPr/>
            <p:nvPr/>
          </p:nvGrpSpPr>
          <p:grpSpPr>
            <a:xfrm>
              <a:off x="21528947" y="15453100"/>
              <a:ext cx="7534131" cy="5506719"/>
              <a:chOff x="21528947" y="14664104"/>
              <a:chExt cx="7534131" cy="5506719"/>
            </a:xfrm>
          </p:grpSpPr>
          <p:pic>
            <p:nvPicPr>
              <p:cNvPr id="112" name="Picture 111" descr="A screenshot of a social media post&#10;&#10;Description automatically generated">
                <a:extLst>
                  <a:ext uri="{FF2B5EF4-FFF2-40B4-BE49-F238E27FC236}">
                    <a16:creationId xmlns:a16="http://schemas.microsoft.com/office/drawing/2014/main" id="{E11FB0AD-8881-4F11-9CE0-D84FA857A9D8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9" t="11989" r="815" b="5603"/>
              <a:stretch/>
            </p:blipFill>
            <p:spPr bwMode="auto">
              <a:xfrm>
                <a:off x="21747878" y="14664104"/>
                <a:ext cx="7315200" cy="54864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9795AD7-BF73-48FD-8E1F-48ADA95FEFEF}"/>
                  </a:ext>
                </a:extLst>
              </p:cNvPr>
              <p:cNvGrpSpPr/>
              <p:nvPr/>
            </p:nvGrpSpPr>
            <p:grpSpPr>
              <a:xfrm>
                <a:off x="21528947" y="19649494"/>
                <a:ext cx="925253" cy="521329"/>
                <a:chOff x="14085966" y="18059391"/>
                <a:chExt cx="925253" cy="521329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CD460CA-458F-4EF7-A282-FCDF4F4CCB70}"/>
                    </a:ext>
                  </a:extLst>
                </p:cNvPr>
                <p:cNvSpPr/>
                <p:nvPr/>
              </p:nvSpPr>
              <p:spPr>
                <a:xfrm>
                  <a:off x="14548593" y="18146447"/>
                  <a:ext cx="291719" cy="3608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9DFF93B-E0D1-4703-B26F-86AB16CD5D3A}"/>
                    </a:ext>
                  </a:extLst>
                </p:cNvPr>
                <p:cNvSpPr txBox="1"/>
                <p:nvPr/>
              </p:nvSpPr>
              <p:spPr>
                <a:xfrm>
                  <a:off x="14493917" y="18059391"/>
                  <a:ext cx="51328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FF0000"/>
                      </a:solidFill>
                    </a:rPr>
                    <a:t>HTE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80B6461-244D-4EEC-9772-BF1F2224211C}"/>
                    </a:ext>
                  </a:extLst>
                </p:cNvPr>
                <p:cNvSpPr txBox="1"/>
                <p:nvPr/>
              </p:nvSpPr>
              <p:spPr>
                <a:xfrm>
                  <a:off x="14085966" y="18242166"/>
                  <a:ext cx="9252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0000FF"/>
                      </a:solidFill>
                    </a:rPr>
                    <a:t>Non-HTE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9713E63-ED48-4E37-837D-DE8EEC76029C}"/>
                  </a:ext>
                </a:extLst>
              </p:cNvPr>
              <p:cNvSpPr/>
              <p:nvPr/>
            </p:nvSpPr>
            <p:spPr>
              <a:xfrm>
                <a:off x="25986458" y="18283374"/>
                <a:ext cx="2946047" cy="6814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4A7F1C4-BFDD-4697-8C23-8228F4F2FBB8}"/>
                </a:ext>
              </a:extLst>
            </p:cNvPr>
            <p:cNvSpPr txBox="1"/>
            <p:nvPr/>
          </p:nvSpPr>
          <p:spPr>
            <a:xfrm>
              <a:off x="23957280" y="20127276"/>
              <a:ext cx="357051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Months with viral load &lt;200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1103FF0-A778-4DFF-B580-1EE5A230FE1D}"/>
                </a:ext>
              </a:extLst>
            </p:cNvPr>
            <p:cNvSpPr txBox="1"/>
            <p:nvPr/>
          </p:nvSpPr>
          <p:spPr>
            <a:xfrm rot="16200000">
              <a:off x="20391877" y="17488226"/>
              <a:ext cx="3031599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Cumulative probability of remaining suppressed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28863607"/>
            <a:ext cx="42803763" cy="1411605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14" name="TextBox 13"/>
          <p:cNvSpPr txBox="1"/>
          <p:nvPr/>
        </p:nvSpPr>
        <p:spPr>
          <a:xfrm>
            <a:off x="275770" y="29178175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sp>
        <p:nvSpPr>
          <p:cNvPr id="48" name="Text Box 7">
            <a:extLst>
              <a:ext uri="{FF2B5EF4-FFF2-40B4-BE49-F238E27FC236}">
                <a16:creationId xmlns:a16="http://schemas.microsoft.com/office/drawing/2014/main" id="{ECC2BE9B-A9D5-48AE-AA7D-8E82B3B51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9061" y="2027813"/>
            <a:ext cx="16985641" cy="85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</a:rPr>
              <a:t>Author, Author and Author</a:t>
            </a: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</a:rPr>
              <a:t>Affiliation and address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72CC489-9347-4F1E-A0BF-00A4F24AC1EB}"/>
              </a:ext>
            </a:extLst>
          </p:cNvPr>
          <p:cNvSpPr/>
          <p:nvPr/>
        </p:nvSpPr>
        <p:spPr>
          <a:xfrm>
            <a:off x="3272820" y="935822"/>
            <a:ext cx="32503080" cy="294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600" dirty="0">
                <a:solidFill>
                  <a:srgbClr val="003399"/>
                </a:solidFill>
              </a:rPr>
              <a:t>Clinical outcomes of heavily treatment experienced individuals in the OPERA Cohort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3399"/>
                </a:solidFill>
              </a:rPr>
              <a:t>Ricky Hsu</a:t>
            </a:r>
            <a:r>
              <a:rPr lang="en-US" sz="3600" b="1" baseline="30000" dirty="0">
                <a:solidFill>
                  <a:srgbClr val="003399"/>
                </a:solidFill>
              </a:rPr>
              <a:t>1,2</a:t>
            </a:r>
            <a:r>
              <a:rPr lang="en-US" sz="3600" b="1" dirty="0">
                <a:solidFill>
                  <a:srgbClr val="003399"/>
                </a:solidFill>
              </a:rPr>
              <a:t>, Jennifer Fusco</a:t>
            </a:r>
            <a:r>
              <a:rPr lang="en-US" sz="3600" b="1" baseline="30000" dirty="0">
                <a:solidFill>
                  <a:srgbClr val="003399"/>
                </a:solidFill>
              </a:rPr>
              <a:t>3</a:t>
            </a:r>
            <a:r>
              <a:rPr lang="en-US" sz="3600" b="1" dirty="0">
                <a:solidFill>
                  <a:srgbClr val="003399"/>
                </a:solidFill>
              </a:rPr>
              <a:t>, Cassidy Henegar</a:t>
            </a:r>
            <a:r>
              <a:rPr lang="en-US" sz="3600" b="1" baseline="30000" dirty="0">
                <a:solidFill>
                  <a:srgbClr val="003399"/>
                </a:solidFill>
              </a:rPr>
              <a:t>4</a:t>
            </a:r>
            <a:r>
              <a:rPr lang="en-US" sz="3600" b="1" dirty="0">
                <a:solidFill>
                  <a:srgbClr val="003399"/>
                </a:solidFill>
              </a:rPr>
              <a:t>, Vani Vannappagari</a:t>
            </a:r>
            <a:r>
              <a:rPr lang="en-US" sz="3600" b="1" baseline="30000" dirty="0">
                <a:solidFill>
                  <a:srgbClr val="003399"/>
                </a:solidFill>
              </a:rPr>
              <a:t>4</a:t>
            </a:r>
            <a:r>
              <a:rPr lang="en-US" sz="3600" b="1" dirty="0">
                <a:solidFill>
                  <a:srgbClr val="003399"/>
                </a:solidFill>
              </a:rPr>
              <a:t>, Cyril Llamoso</a:t>
            </a:r>
            <a:r>
              <a:rPr lang="en-US" sz="3600" b="1" baseline="30000" dirty="0">
                <a:solidFill>
                  <a:srgbClr val="003399"/>
                </a:solidFill>
              </a:rPr>
              <a:t>5</a:t>
            </a:r>
            <a:r>
              <a:rPr lang="en-US" sz="3600" b="1" dirty="0">
                <a:solidFill>
                  <a:srgbClr val="003399"/>
                </a:solidFill>
              </a:rPr>
              <a:t>, Laurence Brunet</a:t>
            </a:r>
            <a:r>
              <a:rPr lang="en-US" sz="3600" b="1" baseline="30000" dirty="0">
                <a:solidFill>
                  <a:srgbClr val="003399"/>
                </a:solidFill>
              </a:rPr>
              <a:t>3</a:t>
            </a:r>
            <a:r>
              <a:rPr lang="en-US" sz="3600" b="1" dirty="0">
                <a:solidFill>
                  <a:srgbClr val="003399"/>
                </a:solidFill>
              </a:rPr>
              <a:t>, Philip Lackey</a:t>
            </a:r>
            <a:r>
              <a:rPr lang="en-US" sz="3600" b="1" baseline="30000" dirty="0">
                <a:solidFill>
                  <a:srgbClr val="003399"/>
                </a:solidFill>
              </a:rPr>
              <a:t>6</a:t>
            </a:r>
            <a:r>
              <a:rPr lang="en-US" sz="3600" b="1" dirty="0">
                <a:solidFill>
                  <a:srgbClr val="003399"/>
                </a:solidFill>
              </a:rPr>
              <a:t>, Gerald Pierone</a:t>
            </a:r>
            <a:r>
              <a:rPr lang="en-US" sz="3600" b="1" baseline="30000" dirty="0">
                <a:solidFill>
                  <a:srgbClr val="003399"/>
                </a:solidFill>
              </a:rPr>
              <a:t>7</a:t>
            </a:r>
            <a:r>
              <a:rPr lang="en-US" sz="3600" b="1" dirty="0">
                <a:solidFill>
                  <a:srgbClr val="003399"/>
                </a:solidFill>
              </a:rPr>
              <a:t>, and Gregory Fusco</a:t>
            </a:r>
            <a:r>
              <a:rPr lang="en-US" sz="3600" b="1" baseline="30000" dirty="0">
                <a:solidFill>
                  <a:srgbClr val="003399"/>
                </a:solidFill>
              </a:rPr>
              <a:t>3</a:t>
            </a:r>
            <a:r>
              <a:rPr lang="en-US" sz="3600" b="1" dirty="0">
                <a:solidFill>
                  <a:srgbClr val="00339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b="1" baseline="30000" dirty="0">
              <a:solidFill>
                <a:srgbClr val="003399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800" baseline="30000" dirty="0">
                <a:solidFill>
                  <a:srgbClr val="003399"/>
                </a:solidFill>
              </a:rPr>
              <a:t>1</a:t>
            </a:r>
            <a:r>
              <a:rPr lang="en-US" sz="2800" dirty="0">
                <a:solidFill>
                  <a:srgbClr val="003399"/>
                </a:solidFill>
              </a:rPr>
              <a:t>NYU Langone Health Center, New York, NY; </a:t>
            </a:r>
            <a:r>
              <a:rPr lang="en-US" sz="2800" baseline="30000" dirty="0">
                <a:solidFill>
                  <a:srgbClr val="003399"/>
                </a:solidFill>
              </a:rPr>
              <a:t>2</a:t>
            </a:r>
            <a:r>
              <a:rPr lang="en-US" sz="2800" dirty="0">
                <a:solidFill>
                  <a:srgbClr val="003399"/>
                </a:solidFill>
              </a:rPr>
              <a:t>AIDS Healthcare Foundation, New York, NY; </a:t>
            </a:r>
            <a:r>
              <a:rPr lang="en-US" sz="2800" baseline="30000" dirty="0">
                <a:solidFill>
                  <a:srgbClr val="003399"/>
                </a:solidFill>
              </a:rPr>
              <a:t>3</a:t>
            </a:r>
            <a:r>
              <a:rPr lang="en-US" sz="2800" dirty="0">
                <a:solidFill>
                  <a:srgbClr val="003399"/>
                </a:solidFill>
              </a:rPr>
              <a:t>Epividian, Inc., Durham, NC; </a:t>
            </a:r>
            <a:r>
              <a:rPr lang="en-US" sz="2800" baseline="30000" dirty="0">
                <a:solidFill>
                  <a:srgbClr val="003399"/>
                </a:solidFill>
              </a:rPr>
              <a:t>4</a:t>
            </a:r>
            <a:r>
              <a:rPr lang="en-US" sz="2800" dirty="0">
                <a:solidFill>
                  <a:srgbClr val="003399"/>
                </a:solidFill>
              </a:rPr>
              <a:t>ViiV Healthcare, Research Triangle Park, NC; </a:t>
            </a:r>
          </a:p>
          <a:p>
            <a:pPr algn="ctr">
              <a:spcAft>
                <a:spcPts val="800"/>
              </a:spcAft>
            </a:pPr>
            <a:r>
              <a:rPr lang="en-US" sz="2800" baseline="30000" dirty="0">
                <a:solidFill>
                  <a:srgbClr val="003399"/>
                </a:solidFill>
              </a:rPr>
              <a:t>5</a:t>
            </a:r>
            <a:r>
              <a:rPr lang="en-US" sz="2800" dirty="0">
                <a:solidFill>
                  <a:srgbClr val="003399"/>
                </a:solidFill>
              </a:rPr>
              <a:t>ViiV Healthcare, Branford, CT; </a:t>
            </a:r>
            <a:r>
              <a:rPr lang="en-US" sz="2800" baseline="30000" dirty="0">
                <a:solidFill>
                  <a:srgbClr val="003399"/>
                </a:solidFill>
              </a:rPr>
              <a:t>6</a:t>
            </a:r>
            <a:r>
              <a:rPr lang="en-US" sz="2800" dirty="0">
                <a:solidFill>
                  <a:srgbClr val="003399"/>
                </a:solidFill>
              </a:rPr>
              <a:t>Signature Healthcare, Charlotte, NC; </a:t>
            </a:r>
            <a:r>
              <a:rPr lang="en-US" sz="2800" baseline="30000" dirty="0">
                <a:solidFill>
                  <a:srgbClr val="003399"/>
                </a:solidFill>
              </a:rPr>
              <a:t>7</a:t>
            </a:r>
            <a:r>
              <a:rPr lang="en-US" sz="2800" dirty="0">
                <a:solidFill>
                  <a:srgbClr val="003399"/>
                </a:solidFill>
              </a:rPr>
              <a:t>Whole Family Health Center, Fort Pierce, FL</a:t>
            </a:r>
            <a:endParaRPr lang="en-US" sz="6600" dirty="0">
              <a:solidFill>
                <a:srgbClr val="0033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2D2F32A-9671-4201-BA76-214353AF5C46}"/>
              </a:ext>
            </a:extLst>
          </p:cNvPr>
          <p:cNvGrpSpPr/>
          <p:nvPr/>
        </p:nvGrpSpPr>
        <p:grpSpPr>
          <a:xfrm>
            <a:off x="901821" y="4444240"/>
            <a:ext cx="11305493" cy="2902006"/>
            <a:chOff x="1630164" y="5897105"/>
            <a:chExt cx="15021775" cy="290200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0792A97-47F2-480B-9161-4E43D72DFB93}"/>
                </a:ext>
              </a:extLst>
            </p:cNvPr>
            <p:cNvSpPr/>
            <p:nvPr/>
          </p:nvSpPr>
          <p:spPr>
            <a:xfrm>
              <a:off x="1630164" y="5897105"/>
              <a:ext cx="70085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0033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Background</a:t>
              </a:r>
              <a:endParaRPr lang="en-US" sz="4400" dirty="0">
                <a:solidFill>
                  <a:srgbClr val="003399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0424185-1F5B-430B-BDF8-D179F311FC89}"/>
                </a:ext>
              </a:extLst>
            </p:cNvPr>
            <p:cNvSpPr/>
            <p:nvPr/>
          </p:nvSpPr>
          <p:spPr>
            <a:xfrm>
              <a:off x="1630171" y="6938409"/>
              <a:ext cx="15021768" cy="1860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cs typeface="Arial" panose="020B0604020202020204" pitchFamily="34" charset="0"/>
                </a:rPr>
                <a:t>N</a:t>
              </a:r>
              <a:r>
                <a:rPr lang="en-US" sz="2400" dirty="0"/>
                <a:t>o single accepted definition of heavily treatment experienced (HTE)</a:t>
              </a:r>
            </a:p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Prevalence of HTE based on different definitions in the absence of resistance data were previously evaluated in OPERA </a:t>
              </a:r>
              <a:r>
                <a:rPr lang="en-US" sz="2400" baseline="30000" dirty="0"/>
                <a:t>1,2</a:t>
              </a:r>
            </a:p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Few studies have evaluated clinical outcomes of HTE in people living with HIV (PLWH)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BDEED7B-5B4D-4CBA-83DF-D4692E38ED29}"/>
              </a:ext>
            </a:extLst>
          </p:cNvPr>
          <p:cNvGrpSpPr/>
          <p:nvPr/>
        </p:nvGrpSpPr>
        <p:grpSpPr>
          <a:xfrm>
            <a:off x="901821" y="11624314"/>
            <a:ext cx="11297256" cy="5431199"/>
            <a:chOff x="-5351300" y="6087939"/>
            <a:chExt cx="15684887" cy="321762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20D55A5-5524-4F25-993F-5C21AB6A4B1B}"/>
                </a:ext>
              </a:extLst>
            </p:cNvPr>
            <p:cNvSpPr/>
            <p:nvPr/>
          </p:nvSpPr>
          <p:spPr>
            <a:xfrm>
              <a:off x="-5351300" y="6087939"/>
              <a:ext cx="5419986" cy="4278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0033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Methods</a:t>
              </a:r>
              <a:endParaRPr lang="en-US" sz="7200" dirty="0">
                <a:solidFill>
                  <a:srgbClr val="003399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444D5AA-FA77-4F37-B05E-5A76EB2106CB}"/>
                </a:ext>
              </a:extLst>
            </p:cNvPr>
            <p:cNvSpPr/>
            <p:nvPr/>
          </p:nvSpPr>
          <p:spPr>
            <a:xfrm>
              <a:off x="-5351297" y="6515779"/>
              <a:ext cx="15684884" cy="2789782"/>
            </a:xfrm>
            <a:prstGeom prst="rect">
              <a:avLst/>
            </a:prstGeom>
          </p:spPr>
          <p:txBody>
            <a:bodyPr wrap="square" numCol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33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Study </a:t>
              </a:r>
              <a:r>
                <a:rPr lang="en-US" sz="2400" b="1" dirty="0">
                  <a:solidFill>
                    <a:srgbClr val="003399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population</a:t>
              </a:r>
              <a:r>
                <a:rPr lang="en-US" sz="2400" b="1" dirty="0">
                  <a:solidFill>
                    <a:srgbClr val="1C6DB5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	</a:t>
              </a:r>
              <a:endParaRPr lang="en-US" sz="2400" dirty="0">
                <a:solidFill>
                  <a:srgbClr val="1C6DB5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/>
                <a:t>ART-experienced HIV-1 positive, HIV-2 negative, ≥18 years of age, active in care, prescribed ART as of 31Dec2016</a:t>
              </a:r>
            </a:p>
            <a:p>
              <a:pPr marL="914400" lvl="1" indent="-457200">
                <a:buFont typeface="Courier New" panose="02070309020205020404" pitchFamily="49" charset="0"/>
                <a:buChar char="o"/>
              </a:pPr>
              <a:r>
                <a:rPr lang="en-US" sz="2400" dirty="0"/>
                <a:t>HTE: </a:t>
              </a:r>
            </a:p>
            <a:p>
              <a:pPr marL="1257300" lvl="2" indent="-342900">
                <a:buFont typeface="Wingdings" panose="05000000000000000000" pitchFamily="2" charset="2"/>
                <a:buChar char="§"/>
              </a:pPr>
              <a:r>
                <a:rPr lang="en-US" sz="2400" dirty="0"/>
                <a:t>Discontinued core agent from ≥ 3 classes of ART</a:t>
              </a:r>
            </a:p>
            <a:p>
              <a:pPr lvl="2"/>
              <a:r>
                <a:rPr lang="en-US" sz="2400" dirty="0"/>
                <a:t>or</a:t>
              </a:r>
            </a:p>
            <a:p>
              <a:pPr marL="1257300" lvl="2" indent="-342900">
                <a:buFont typeface="Wingdings" panose="05000000000000000000" pitchFamily="2" charset="2"/>
                <a:buChar char="§"/>
              </a:pPr>
              <a:r>
                <a:rPr lang="en-US" sz="2400" dirty="0"/>
                <a:t>Prescribed a regimen containing (a) dolutegravir (DTG) twice daily, (b) darunavir (DRV) twice daily, (c) etravirine (ETR), (d) integrase strand transfer inhibitor (INSTI) + protease inhibitor (PI), (e) maraviroc (MVC), or (f) enfuvirtide (ENF)</a:t>
              </a:r>
            </a:p>
            <a:p>
              <a:pPr marL="914400" lvl="1" indent="-457200">
                <a:buFont typeface="Courier New" panose="02070309020205020404" pitchFamily="49" charset="0"/>
                <a:buChar char="o"/>
              </a:pPr>
              <a:r>
                <a:rPr lang="en-US" sz="2400" dirty="0"/>
                <a:t>Non-HTE: </a:t>
              </a:r>
            </a:p>
            <a:p>
              <a:pPr marL="1371600" lvl="2" indent="-457200">
                <a:buFont typeface="Wingdings" panose="05000000000000000000" pitchFamily="2" charset="2"/>
                <a:buChar char="§"/>
              </a:pPr>
              <a:r>
                <a:rPr lang="en-US" sz="2400" dirty="0"/>
                <a:t>1 core agent + 2 NRTIs, not meeting the definition of HTE</a:t>
              </a:r>
              <a:endParaRPr lang="en-US" sz="2400" b="1" dirty="0">
                <a:solidFill>
                  <a:srgbClr val="1C6DB5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A8747F6-58C2-4835-8027-6919F6D1C0DE}"/>
              </a:ext>
            </a:extLst>
          </p:cNvPr>
          <p:cNvSpPr/>
          <p:nvPr/>
        </p:nvSpPr>
        <p:spPr>
          <a:xfrm>
            <a:off x="901826" y="7897364"/>
            <a:ext cx="11305488" cy="3113032"/>
          </a:xfrm>
          <a:prstGeom prst="rect">
            <a:avLst/>
          </a:prstGeom>
          <a:solidFill>
            <a:srgbClr val="00B0F0"/>
          </a:solidFill>
          <a:ln w="63500">
            <a:solidFill>
              <a:srgbClr val="00B0F0"/>
            </a:solidFill>
          </a:ln>
        </p:spPr>
        <p:txBody>
          <a:bodyPr wrap="square" lIns="457200" tIns="365760" rIns="457200" bIns="54864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Objective</a:t>
            </a:r>
            <a:endParaRPr lang="en-US" sz="4400" b="1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</a:rPr>
              <a:t>To compare clinical outcomes among heavily treatment-experienced (HTE) people living with HIV (PLWH) and non-HTE, treatment-experienced PLWH in care in the United States.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1814E5D-B1D8-4269-B28B-FFCFBABFB99D}"/>
              </a:ext>
            </a:extLst>
          </p:cNvPr>
          <p:cNvSpPr/>
          <p:nvPr/>
        </p:nvSpPr>
        <p:spPr>
          <a:xfrm>
            <a:off x="14127327" y="4444240"/>
            <a:ext cx="23873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endParaRPr lang="en-US" sz="6600" dirty="0">
              <a:solidFill>
                <a:srgbClr val="003399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CE98F20-EAAA-45E1-B5C1-BF0559C53583}"/>
              </a:ext>
            </a:extLst>
          </p:cNvPr>
          <p:cNvGrpSpPr/>
          <p:nvPr/>
        </p:nvGrpSpPr>
        <p:grpSpPr>
          <a:xfrm>
            <a:off x="30324201" y="11264450"/>
            <a:ext cx="11190133" cy="5964861"/>
            <a:chOff x="38234647" y="3370722"/>
            <a:chExt cx="17501286" cy="418246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4EBE7FB-458D-4A19-B8EF-2181BB1A2B89}"/>
                </a:ext>
              </a:extLst>
            </p:cNvPr>
            <p:cNvSpPr/>
            <p:nvPr/>
          </p:nvSpPr>
          <p:spPr>
            <a:xfrm>
              <a:off x="38234647" y="3370722"/>
              <a:ext cx="9064517" cy="539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0033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Discussion</a:t>
              </a:r>
              <a:endParaRPr lang="en-US" sz="6600" dirty="0">
                <a:solidFill>
                  <a:srgbClr val="003399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EA1010E-46B1-4E0E-A98F-93F9292B6DE3}"/>
                </a:ext>
              </a:extLst>
            </p:cNvPr>
            <p:cNvSpPr/>
            <p:nvPr/>
          </p:nvSpPr>
          <p:spPr>
            <a:xfrm>
              <a:off x="38683123" y="3959848"/>
              <a:ext cx="17052810" cy="3593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The HTE population was older, with higher viral loads and lower CD4 counts at baseline than the non-HTE population; the HTE population had also been diagnosed with HIV a significantly longer time before baseline </a:t>
              </a:r>
            </a:p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While the non-HTE PLWH fared slightly better, HTE PLWH had 80% cumulative probability of suppressing to viral loads &lt; 50 copies/mL and of maintaining their regimen at 24 months</a:t>
              </a:r>
            </a:p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The HTE population experienced a high burden of AIDS-defining conditions, concomitant medications, and comorbid conditions at baseline; they were also more likely to develop new comorbid conditions and die over follow up than the non-HTE population</a:t>
              </a:r>
            </a:p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Non-HTE PLWH were more likely to remain virologically suppressed and maintain their CD4 count above 200 cells/µL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993FAD12-0FB9-499C-B4F1-FDA873EE79F5}"/>
              </a:ext>
            </a:extLst>
          </p:cNvPr>
          <p:cNvSpPr/>
          <p:nvPr/>
        </p:nvSpPr>
        <p:spPr>
          <a:xfrm>
            <a:off x="30610959" y="17695378"/>
            <a:ext cx="10903394" cy="3473964"/>
          </a:xfrm>
          <a:prstGeom prst="rect">
            <a:avLst/>
          </a:prstGeom>
          <a:solidFill>
            <a:srgbClr val="00B0F0"/>
          </a:solidFill>
          <a:ln w="63500">
            <a:solidFill>
              <a:srgbClr val="00B0F0"/>
            </a:solidFill>
          </a:ln>
        </p:spPr>
        <p:txBody>
          <a:bodyPr wrap="square" lIns="457200" tIns="365760" rIns="457200" bIns="54864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Key Findings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HTE PLWH were less likely to maintain their CD4 count above 200 cells/µL or to remain virologically stable, and at greater risk of death than non-HTE PLWH, suggesting additional therapeutic options are needed for this vulnerable population.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281A381-8DA3-40A3-9B71-836694C08F6B}"/>
              </a:ext>
            </a:extLst>
          </p:cNvPr>
          <p:cNvGrpSpPr/>
          <p:nvPr/>
        </p:nvGrpSpPr>
        <p:grpSpPr>
          <a:xfrm>
            <a:off x="30577436" y="24252391"/>
            <a:ext cx="10936909" cy="1479051"/>
            <a:chOff x="39561013" y="4689601"/>
            <a:chExt cx="16155721" cy="105310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91B7B0F-37A7-4ADF-B384-78795EDED2F1}"/>
                </a:ext>
              </a:extLst>
            </p:cNvPr>
            <p:cNvSpPr/>
            <p:nvPr/>
          </p:nvSpPr>
          <p:spPr>
            <a:xfrm>
              <a:off x="39561013" y="4689601"/>
              <a:ext cx="13271507" cy="37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03399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Acknowledgements</a:t>
              </a:r>
              <a:endParaRPr lang="en-US" sz="6600" dirty="0">
                <a:solidFill>
                  <a:srgbClr val="003399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D7E7157-9402-4A82-BEC2-0B89620F32E5}"/>
                </a:ext>
              </a:extLst>
            </p:cNvPr>
            <p:cNvSpPr/>
            <p:nvPr/>
          </p:nvSpPr>
          <p:spPr>
            <a:xfrm>
              <a:off x="39610532" y="5053279"/>
              <a:ext cx="16106202" cy="68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This research would not be possible without the generosity of people living with HIV and their OPERA caregivers. Additionally, we are grateful for the following individuals: Robin Beckerman (SAS programming), Jeff </a:t>
              </a: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Briney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(QA), Bernie </a:t>
              </a: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Stooks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(Database </a:t>
              </a: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Mgmt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), Judy Johnson (Med Terminology Classification), Rodney Mood (Site Support) 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B91EB65-1943-4678-AB3D-B5A54E3E06A8}"/>
              </a:ext>
            </a:extLst>
          </p:cNvPr>
          <p:cNvGrpSpPr/>
          <p:nvPr/>
        </p:nvGrpSpPr>
        <p:grpSpPr>
          <a:xfrm>
            <a:off x="30577436" y="25923074"/>
            <a:ext cx="10943489" cy="893922"/>
            <a:chOff x="40477367" y="3878470"/>
            <a:chExt cx="2988714" cy="89392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4EFF107-F99C-4C91-BDFF-D65693040AFE}"/>
                </a:ext>
              </a:extLst>
            </p:cNvPr>
            <p:cNvSpPr/>
            <p:nvPr/>
          </p:nvSpPr>
          <p:spPr>
            <a:xfrm>
              <a:off x="40477367" y="3878470"/>
              <a:ext cx="23508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03399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Support</a:t>
              </a:r>
              <a:endParaRPr lang="en-US" sz="6600" dirty="0">
                <a:solidFill>
                  <a:srgbClr val="003399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4DA6540-B98F-4720-BDA6-7B37A3C7B0A8}"/>
                </a:ext>
              </a:extLst>
            </p:cNvPr>
            <p:cNvSpPr/>
            <p:nvPr/>
          </p:nvSpPr>
          <p:spPr>
            <a:xfrm>
              <a:off x="40477367" y="4396840"/>
              <a:ext cx="2988714" cy="375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This research was sponsored by </a:t>
              </a: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ViiV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Healthcare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1A632D1-0564-4FB8-B0C2-C5A7F6AC7DF7}"/>
              </a:ext>
            </a:extLst>
          </p:cNvPr>
          <p:cNvGrpSpPr/>
          <p:nvPr/>
        </p:nvGrpSpPr>
        <p:grpSpPr>
          <a:xfrm>
            <a:off x="30610960" y="21781385"/>
            <a:ext cx="10903384" cy="2279375"/>
            <a:chOff x="40838256" y="4022530"/>
            <a:chExt cx="13530261" cy="177086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E20C664-A874-45D3-9705-97D1DCBE0192}"/>
                </a:ext>
              </a:extLst>
            </p:cNvPr>
            <p:cNvSpPr/>
            <p:nvPr/>
          </p:nvSpPr>
          <p:spPr>
            <a:xfrm>
              <a:off x="40846414" y="4022530"/>
              <a:ext cx="3685012" cy="406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03399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References</a:t>
              </a:r>
              <a:endParaRPr lang="en-US" sz="6600" dirty="0">
                <a:solidFill>
                  <a:srgbClr val="003399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F07F40F-EA3C-4959-80A7-7447C8EB6F9F}"/>
                </a:ext>
              </a:extLst>
            </p:cNvPr>
            <p:cNvSpPr/>
            <p:nvPr/>
          </p:nvSpPr>
          <p:spPr>
            <a:xfrm>
              <a:off x="40838256" y="4430445"/>
              <a:ext cx="13530261" cy="1362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+mj-lt"/>
                <a:buAutoNum type="arabicPeriod"/>
              </a:pPr>
              <a:r>
                <a:rPr lang="en-US" dirty="0" err="1"/>
                <a:t>Henegar</a:t>
              </a:r>
              <a:r>
                <a:rPr lang="en-US" dirty="0"/>
                <a:t> C, Fusco J, </a:t>
              </a:r>
              <a:r>
                <a:rPr lang="en-US" dirty="0" err="1"/>
                <a:t>Vannappagari</a:t>
              </a:r>
              <a:r>
                <a:rPr lang="en-US" dirty="0"/>
                <a:t> V, </a:t>
              </a:r>
              <a:r>
                <a:rPr lang="en-US" dirty="0" err="1"/>
                <a:t>FuscoG</a:t>
              </a:r>
              <a:r>
                <a:rPr lang="en-US" dirty="0"/>
                <a:t>. Evaluation of the Prevalence, Treatment, and Demographic Characteristics of the Heavily Treatment-Experienced (HTE) HIV-Positive Patient Population in the OPERA® Cohort Study Report. January 15, 2018 (updated April 5, 2018).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en-US" dirty="0"/>
                <a:t>Hsu R, </a:t>
              </a:r>
              <a:r>
                <a:rPr lang="en-US" dirty="0" err="1"/>
                <a:t>Henegar</a:t>
              </a:r>
              <a:r>
                <a:rPr lang="en-US" dirty="0"/>
                <a:t> C, Fusco J, </a:t>
              </a:r>
              <a:r>
                <a:rPr lang="en-US" dirty="0" err="1"/>
                <a:t>Vannappagari</a:t>
              </a:r>
              <a:r>
                <a:rPr lang="en-US" dirty="0"/>
                <a:t> V, </a:t>
              </a:r>
              <a:r>
                <a:rPr lang="en-US" dirty="0" err="1"/>
                <a:t>Llamoso</a:t>
              </a:r>
              <a:r>
                <a:rPr lang="en-US" dirty="0"/>
                <a:t> C, Lackey P, </a:t>
              </a:r>
              <a:r>
                <a:rPr lang="en-US" dirty="0" err="1"/>
                <a:t>Pierone</a:t>
              </a:r>
              <a:r>
                <a:rPr lang="en-US" dirty="0"/>
                <a:t> G, Fusco G</a:t>
              </a:r>
              <a:r>
                <a:rPr lang="en-US" i="1" dirty="0"/>
                <a:t>. </a:t>
              </a:r>
              <a:r>
                <a:rPr lang="en-US" dirty="0"/>
                <a:t>Identifying heavily treatment experienced patients in the OPERA cohort. 22</a:t>
              </a:r>
              <a:r>
                <a:rPr lang="en-US" baseline="30000" dirty="0"/>
                <a:t>nd</a:t>
              </a:r>
              <a:r>
                <a:rPr lang="en-US" dirty="0"/>
                <a:t> International AIDS Conference (AIDS). Abstract A-899-0141-05163. Amsterdam, Netherlands; July 23-27, 2018.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EE7FCB1-41F4-4876-917F-53AC02DA61A4}"/>
              </a:ext>
            </a:extLst>
          </p:cNvPr>
          <p:cNvSpPr/>
          <p:nvPr/>
        </p:nvSpPr>
        <p:spPr>
          <a:xfrm>
            <a:off x="901826" y="938729"/>
            <a:ext cx="2197228" cy="293853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Poster</a:t>
            </a:r>
          </a:p>
          <a:p>
            <a:pPr algn="ctr"/>
            <a:r>
              <a:rPr lang="en-US" sz="3200" dirty="0"/>
              <a:t> PEB0234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0A4DA00-768F-4B6B-BA8B-E4A85C34CEA8}"/>
              </a:ext>
            </a:extLst>
          </p:cNvPr>
          <p:cNvCxnSpPr/>
          <p:nvPr/>
        </p:nvCxnSpPr>
        <p:spPr>
          <a:xfrm flipV="1">
            <a:off x="13250882" y="4438889"/>
            <a:ext cx="0" cy="23939926"/>
          </a:xfrm>
          <a:prstGeom prst="line">
            <a:avLst/>
          </a:prstGeom>
          <a:ln w="1905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2BB2836-6A95-4AD3-8FA1-0EB30E16135B}"/>
              </a:ext>
            </a:extLst>
          </p:cNvPr>
          <p:cNvCxnSpPr/>
          <p:nvPr/>
        </p:nvCxnSpPr>
        <p:spPr>
          <a:xfrm flipV="1">
            <a:off x="29741082" y="4562368"/>
            <a:ext cx="0" cy="23939926"/>
          </a:xfrm>
          <a:prstGeom prst="line">
            <a:avLst/>
          </a:prstGeom>
          <a:ln w="1905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F0BB9906-82C0-4E4B-A0DD-14ABC330B88D}"/>
              </a:ext>
            </a:extLst>
          </p:cNvPr>
          <p:cNvSpPr/>
          <p:nvPr/>
        </p:nvSpPr>
        <p:spPr>
          <a:xfrm>
            <a:off x="35939185" y="2618303"/>
            <a:ext cx="5513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</a:rPr>
              <a:t>Contact Information: </a:t>
            </a:r>
            <a:endParaRPr lang="en-US" sz="2400" dirty="0">
              <a:solidFill>
                <a:srgbClr val="003399"/>
              </a:solidFill>
            </a:endParaRPr>
          </a:p>
          <a:p>
            <a:r>
              <a:rPr lang="en-US" sz="2400" dirty="0">
                <a:solidFill>
                  <a:srgbClr val="003399"/>
                </a:solidFill>
              </a:rPr>
              <a:t> Jennifer S. Fusco</a:t>
            </a:r>
          </a:p>
          <a:p>
            <a:r>
              <a:rPr lang="en-US" sz="2400" dirty="0">
                <a:solidFill>
                  <a:srgbClr val="003399"/>
                </a:solidFill>
              </a:rPr>
              <a:t>@: jennifer.fusco@epividian.com</a:t>
            </a:r>
          </a:p>
        </p:txBody>
      </p:sp>
      <p:graphicFrame>
        <p:nvGraphicFramePr>
          <p:cNvPr id="79" name="Table 47">
            <a:extLst>
              <a:ext uri="{FF2B5EF4-FFF2-40B4-BE49-F238E27FC236}">
                <a16:creationId xmlns:a16="http://schemas.microsoft.com/office/drawing/2014/main" id="{35587720-F746-45A7-82E9-6B61EF0FF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32535"/>
              </p:ext>
            </p:extLst>
          </p:nvPr>
        </p:nvGraphicFramePr>
        <p:xfrm>
          <a:off x="14127327" y="5974418"/>
          <a:ext cx="14561966" cy="682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2245">
                  <a:extLst>
                    <a:ext uri="{9D8B030D-6E8A-4147-A177-3AD203B41FA5}">
                      <a16:colId xmlns:a16="http://schemas.microsoft.com/office/drawing/2014/main" val="2195667605"/>
                    </a:ext>
                  </a:extLst>
                </a:gridCol>
                <a:gridCol w="2721935">
                  <a:extLst>
                    <a:ext uri="{9D8B030D-6E8A-4147-A177-3AD203B41FA5}">
                      <a16:colId xmlns:a16="http://schemas.microsoft.com/office/drawing/2014/main" val="581245209"/>
                    </a:ext>
                  </a:extLst>
                </a:gridCol>
                <a:gridCol w="2977116">
                  <a:extLst>
                    <a:ext uri="{9D8B030D-6E8A-4147-A177-3AD203B41FA5}">
                      <a16:colId xmlns:a16="http://schemas.microsoft.com/office/drawing/2014/main" val="379865866"/>
                    </a:ext>
                  </a:extLst>
                </a:gridCol>
                <a:gridCol w="2490670">
                  <a:extLst>
                    <a:ext uri="{9D8B030D-6E8A-4147-A177-3AD203B41FA5}">
                      <a16:colId xmlns:a16="http://schemas.microsoft.com/office/drawing/2014/main" val="3607322217"/>
                    </a:ext>
                  </a:extLst>
                </a:gridCol>
              </a:tblGrid>
              <a:tr h="6969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Population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N=2,277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Non-HTE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N=21,906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p-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  <a:r>
                        <a:rPr lang="en-US" sz="2400" b="1" baseline="300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174781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Age, median (IQR)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(42, 56)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(33, 52)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714505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Female, n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431 (19%)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3615 (17%)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0.0068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49816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 Race, n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906 (40%)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8612 (39%)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0.0610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21987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 Ethnicity, n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572 (25%)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5626 (26%)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0.2142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80619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MSM, n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1190 (52%)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12798 (58%)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710740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since HIV Diagnosis, median (IQR)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 (7.0, 21.8)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 (2.5, 14.5)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076367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Viral Load log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copies/mL, median (IQR)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 (1.3, 4.2)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 (1.3, 2.0)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176362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CD4 Count cells/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median (IQR)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412 (209, 636)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587 (396, 801)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801609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AIDS defining events (ADE), n (%) </a:t>
                      </a:r>
                    </a:p>
                  </a:txBody>
                  <a:tcPr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1221 (54%)</a:t>
                      </a: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6294 (29%)</a:t>
                      </a: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91530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comorbid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condition,</a:t>
                      </a:r>
                      <a:r>
                        <a:rPr lang="en-US" sz="2400" baseline="30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1823 (80%)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15132 (69%)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00B0F0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169470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concomitant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medications,</a:t>
                      </a:r>
                      <a:r>
                        <a:rPr lang="en-US" sz="2400" baseline="30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 (%)</a:t>
                      </a:r>
                    </a:p>
                  </a:txBody>
                  <a:tcPr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1477 (65%)</a:t>
                      </a: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11071 (51%)</a:t>
                      </a: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25400" marR="25400" marT="0" marB="0" anchor="ctr">
                    <a:solidFill>
                      <a:srgbClr val="00B0F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70989"/>
                  </a:ext>
                </a:extLst>
              </a:tr>
            </a:tbl>
          </a:graphicData>
        </a:graphic>
      </p:graphicFrame>
      <p:sp>
        <p:nvSpPr>
          <p:cNvPr id="81" name="Rectangle 80">
            <a:extLst>
              <a:ext uri="{FF2B5EF4-FFF2-40B4-BE49-F238E27FC236}">
                <a16:creationId xmlns:a16="http://schemas.microsoft.com/office/drawing/2014/main" id="{A98963A0-3200-43A8-8368-CB97FD11BABC}"/>
              </a:ext>
            </a:extLst>
          </p:cNvPr>
          <p:cNvSpPr/>
          <p:nvPr/>
        </p:nvSpPr>
        <p:spPr>
          <a:xfrm>
            <a:off x="14127327" y="5477023"/>
            <a:ext cx="11050554" cy="461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Table 1. Baseline characteristics of HTE and non-HTE PLWH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6B52F8A-5DB0-487A-A702-C047694B2CC5}"/>
              </a:ext>
            </a:extLst>
          </p:cNvPr>
          <p:cNvSpPr/>
          <p:nvPr/>
        </p:nvSpPr>
        <p:spPr>
          <a:xfrm>
            <a:off x="881452" y="26347738"/>
            <a:ext cx="11325862" cy="1860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339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Statistical analyses</a:t>
            </a:r>
            <a:endParaRPr lang="en-US" sz="2400" dirty="0">
              <a:solidFill>
                <a:srgbClr val="003399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Baseline pairwise comparison: </a:t>
            </a:r>
            <a:r>
              <a:rPr lang="en-US" sz="2400" dirty="0"/>
              <a:t>Pearson Chi-Square test (categorical variables), Fisher’s exact test (few events), Wilcoxon Rank Sum test (continuous variables)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Time to event, comparison of survival distributions: Kaplan-Meier, log-rank tests</a:t>
            </a: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6CA2D0F-83E9-4D05-86C5-E72EDC6139C4}"/>
              </a:ext>
            </a:extLst>
          </p:cNvPr>
          <p:cNvSpPr/>
          <p:nvPr/>
        </p:nvSpPr>
        <p:spPr>
          <a:xfrm>
            <a:off x="14497353" y="28108075"/>
            <a:ext cx="14561949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* HTE = heavily treatment experienced; MSM = men who have sex with men; VL = viral load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F7FC202-4B9B-C74E-904C-53083F1912AA}"/>
              </a:ext>
            </a:extLst>
          </p:cNvPr>
          <p:cNvSpPr/>
          <p:nvPr/>
        </p:nvSpPr>
        <p:spPr>
          <a:xfrm>
            <a:off x="926312" y="22618016"/>
            <a:ext cx="11297254" cy="3495656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Outcomes</a:t>
            </a:r>
            <a:r>
              <a:rPr lang="en-US" sz="2400" b="1" dirty="0">
                <a:solidFill>
                  <a:srgbClr val="1C6DB5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Virologic suppression: Among viremic PLWH, achieve a VL &lt; 50 copies/mL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Virologic failure: Among PLWH who suppress, failure to maintain VL &lt; 200 copies/mL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Immunologic preservation: Among PLWH with CD4 count ≥200 cells/µL, maintenance of CD4 count ≥200 cells/µL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Regimen discontinuation: Any change to the core agents of the regimen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Morbidity &amp; mortality: A new AIDS defining illness or death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49EC88-D91B-429F-B751-003E0AB96F6D}"/>
              </a:ext>
            </a:extLst>
          </p:cNvPr>
          <p:cNvGrpSpPr/>
          <p:nvPr/>
        </p:nvGrpSpPr>
        <p:grpSpPr>
          <a:xfrm>
            <a:off x="922195" y="17130487"/>
            <a:ext cx="10515184" cy="5200079"/>
            <a:chOff x="922195" y="17421986"/>
            <a:chExt cx="10515184" cy="520007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DDEAFDB-E599-420D-B6EA-4C1A21B2FC17}"/>
                </a:ext>
              </a:extLst>
            </p:cNvPr>
            <p:cNvSpPr/>
            <p:nvPr/>
          </p:nvSpPr>
          <p:spPr>
            <a:xfrm>
              <a:off x="922195" y="17421986"/>
              <a:ext cx="60102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3399"/>
                  </a:solidFill>
                </a:rPr>
                <a:t>Figure 1. HTE and Non-HTE Study Populations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E68016-7B11-4029-BA8C-C1361C90ADE2}"/>
                </a:ext>
              </a:extLst>
            </p:cNvPr>
            <p:cNvGrpSpPr/>
            <p:nvPr/>
          </p:nvGrpSpPr>
          <p:grpSpPr>
            <a:xfrm>
              <a:off x="1218050" y="18042111"/>
              <a:ext cx="10219329" cy="4579954"/>
              <a:chOff x="1218050" y="17879124"/>
              <a:chExt cx="10219329" cy="4579954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CB4FE56-F23B-1548-8244-E011997CD10E}"/>
                  </a:ext>
                </a:extLst>
              </p:cNvPr>
              <p:cNvSpPr/>
              <p:nvPr/>
            </p:nvSpPr>
            <p:spPr>
              <a:xfrm>
                <a:off x="7322579" y="18344278"/>
                <a:ext cx="4114800" cy="4114800"/>
              </a:xfrm>
              <a:prstGeom prst="ellipse">
                <a:avLst/>
              </a:prstGeom>
              <a:solidFill>
                <a:srgbClr val="0000FF">
                  <a:alpha val="15000"/>
                </a:srgbClr>
              </a:solidFill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5E9DA9-08E0-DE48-874B-B95E8982E2B4}"/>
                  </a:ext>
                </a:extLst>
              </p:cNvPr>
              <p:cNvSpPr txBox="1"/>
              <p:nvPr/>
            </p:nvSpPr>
            <p:spPr>
              <a:xfrm>
                <a:off x="8285233" y="17879124"/>
                <a:ext cx="2189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ea typeface="Calibri" panose="020F0502020204030204" pitchFamily="34" charset="0"/>
                    <a:cs typeface="Arial" panose="020B0604020202020204" pitchFamily="34" charset="0"/>
                  </a:rPr>
                  <a:t>Non-HTE (N=21,906)</a:t>
                </a:r>
                <a:endParaRPr lang="en-US" b="1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78CF95-39E4-5F46-BA07-38027D5D59B6}"/>
                  </a:ext>
                </a:extLst>
              </p:cNvPr>
              <p:cNvSpPr txBox="1"/>
              <p:nvPr/>
            </p:nvSpPr>
            <p:spPr>
              <a:xfrm>
                <a:off x="2998071" y="17879124"/>
                <a:ext cx="1601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HTE (N=2,277)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B8C0274-1BEF-4338-A892-0183660F01A1}"/>
                  </a:ext>
                </a:extLst>
              </p:cNvPr>
              <p:cNvGrpSpPr/>
              <p:nvPr/>
            </p:nvGrpSpPr>
            <p:grpSpPr>
              <a:xfrm>
                <a:off x="1218050" y="19387451"/>
                <a:ext cx="5161485" cy="2180118"/>
                <a:chOff x="1218050" y="19387451"/>
                <a:chExt cx="5161485" cy="2180118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E0B9724E-06F3-9C4D-99DB-8EDA831246DC}"/>
                    </a:ext>
                  </a:extLst>
                </p:cNvPr>
                <p:cNvSpPr/>
                <p:nvPr/>
              </p:nvSpPr>
              <p:spPr>
                <a:xfrm>
                  <a:off x="2383907" y="19387451"/>
                  <a:ext cx="1105763" cy="1109913"/>
                </a:xfrm>
                <a:prstGeom prst="ellipse">
                  <a:avLst/>
                </a:prstGeom>
                <a:solidFill>
                  <a:srgbClr val="FF0000">
                    <a:alpha val="40000"/>
                  </a:srgbClr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D6A509C8-6931-3741-87F0-24632C19F897}"/>
                    </a:ext>
                  </a:extLst>
                </p:cNvPr>
                <p:cNvSpPr/>
                <p:nvPr/>
              </p:nvSpPr>
              <p:spPr>
                <a:xfrm>
                  <a:off x="3305028" y="19430784"/>
                  <a:ext cx="1675787" cy="1599928"/>
                </a:xfrm>
                <a:prstGeom prst="ellipse">
                  <a:avLst/>
                </a:prstGeom>
                <a:solidFill>
                  <a:srgbClr val="C00000">
                    <a:alpha val="40000"/>
                  </a:srgbClr>
                </a:solidFill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70F51BF-DABB-7646-A307-C9406D4AF6E2}"/>
                    </a:ext>
                  </a:extLst>
                </p:cNvPr>
                <p:cNvSpPr txBox="1"/>
                <p:nvPr/>
              </p:nvSpPr>
              <p:spPr>
                <a:xfrm>
                  <a:off x="1218050" y="19674445"/>
                  <a:ext cx="1025035" cy="14773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≥ 3 core agent classes</a:t>
                  </a:r>
                </a:p>
                <a:p>
                  <a:pPr algn="ctr"/>
                  <a:r>
                    <a:rPr lang="en-US" dirty="0"/>
                    <a:t>only (n=707)</a:t>
                  </a:r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5550841C-89BE-5742-BEEE-3CD89F2335F2}"/>
                    </a:ext>
                  </a:extLst>
                </p:cNvPr>
                <p:cNvCxnSpPr>
                  <a:stCxn id="10" idx="3"/>
                </p:cNvCxnSpPr>
                <p:nvPr/>
              </p:nvCxnSpPr>
              <p:spPr>
                <a:xfrm flipV="1">
                  <a:off x="2243085" y="20166038"/>
                  <a:ext cx="138923" cy="2470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7D9EB7C-9875-CE46-AAE2-8B651A96B5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99054" y="20203309"/>
                  <a:ext cx="241385" cy="71792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479F87-28E9-7C43-B8A7-046472A86E5F}"/>
                    </a:ext>
                  </a:extLst>
                </p:cNvPr>
                <p:cNvSpPr txBox="1"/>
                <p:nvPr/>
              </p:nvSpPr>
              <p:spPr>
                <a:xfrm>
                  <a:off x="2721935" y="20921238"/>
                  <a:ext cx="935665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Both</a:t>
                  </a:r>
                </a:p>
                <a:p>
                  <a:pPr algn="ctr"/>
                  <a:r>
                    <a:rPr lang="en-US" dirty="0"/>
                    <a:t>(n=73)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59E51D7-419F-BC47-8ACB-CF82037A2A1B}"/>
                    </a:ext>
                  </a:extLst>
                </p:cNvPr>
                <p:cNvSpPr txBox="1"/>
                <p:nvPr/>
              </p:nvSpPr>
              <p:spPr>
                <a:xfrm>
                  <a:off x="5295014" y="19674445"/>
                  <a:ext cx="1084521" cy="14773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Regimen indicative of HTE  only (n=1,497)</a:t>
                  </a:r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2CF1549-914A-4240-A564-64A4E6E35F42}"/>
                    </a:ext>
                  </a:extLst>
                </p:cNvPr>
                <p:cNvCxnSpPr>
                  <a:stCxn id="5" idx="6"/>
                </p:cNvCxnSpPr>
                <p:nvPr/>
              </p:nvCxnSpPr>
              <p:spPr>
                <a:xfrm>
                  <a:off x="4980815" y="20230748"/>
                  <a:ext cx="314199" cy="2270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087243F-6948-4143-B7D5-AFD8B03A3528}"/>
              </a:ext>
            </a:extLst>
          </p:cNvPr>
          <p:cNvSpPr txBox="1"/>
          <p:nvPr/>
        </p:nvSpPr>
        <p:spPr>
          <a:xfrm>
            <a:off x="30324200" y="7322522"/>
            <a:ext cx="1090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Table 2. 	Clinical outcomes in HTE and non-HTE PLWH</a:t>
            </a:r>
            <a:endParaRPr lang="en-US" dirty="0"/>
          </a:p>
        </p:txBody>
      </p:sp>
      <p:pic>
        <p:nvPicPr>
          <p:cNvPr id="90" name="Picture 8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3FA9AC-D4E4-F942-93A5-E7BA2B76F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702" y="26897507"/>
            <a:ext cx="1463238" cy="1263944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9A7EE0C-5DDD-7B43-B5D9-6B83AAADF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268781"/>
              </p:ext>
            </p:extLst>
          </p:nvPr>
        </p:nvGraphicFramePr>
        <p:xfrm>
          <a:off x="30324200" y="7838504"/>
          <a:ext cx="11347816" cy="323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240">
                  <a:extLst>
                    <a:ext uri="{9D8B030D-6E8A-4147-A177-3AD203B41FA5}">
                      <a16:colId xmlns:a16="http://schemas.microsoft.com/office/drawing/2014/main" val="1320492653"/>
                    </a:ext>
                  </a:extLst>
                </a:gridCol>
                <a:gridCol w="2648721">
                  <a:extLst>
                    <a:ext uri="{9D8B030D-6E8A-4147-A177-3AD203B41FA5}">
                      <a16:colId xmlns:a16="http://schemas.microsoft.com/office/drawing/2014/main" val="448082038"/>
                    </a:ext>
                  </a:extLst>
                </a:gridCol>
                <a:gridCol w="2443405">
                  <a:extLst>
                    <a:ext uri="{9D8B030D-6E8A-4147-A177-3AD203B41FA5}">
                      <a16:colId xmlns:a16="http://schemas.microsoft.com/office/drawing/2014/main" val="2412763228"/>
                    </a:ext>
                  </a:extLst>
                </a:gridCol>
                <a:gridCol w="1672450">
                  <a:extLst>
                    <a:ext uri="{9D8B030D-6E8A-4147-A177-3AD203B41FA5}">
                      <a16:colId xmlns:a16="http://schemas.microsoft.com/office/drawing/2014/main" val="506757911"/>
                    </a:ext>
                  </a:extLst>
                </a:gridCol>
              </a:tblGrid>
              <a:tr h="1044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5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Population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N=2,277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5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Non-HTE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N=21,906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5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5A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934257"/>
                  </a:ext>
                </a:extLst>
              </a:tr>
              <a:tr h="643932">
                <a:tc>
                  <a:txBody>
                    <a:bodyPr/>
                    <a:lstStyle/>
                    <a:p>
                      <a:r>
                        <a:rPr lang="en-US" sz="2400" dirty="0"/>
                        <a:t>New ADEs</a:t>
                      </a:r>
                    </a:p>
                  </a:txBody>
                  <a:tcPr anchor="ctr">
                    <a:solidFill>
                      <a:srgbClr val="E2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 (5%)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2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506 (2%)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2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2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785765"/>
                  </a:ext>
                </a:extLst>
              </a:tr>
              <a:tr h="643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non-ADE comorbid conditions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1,026 (45%)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7,608 (35%)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5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349246"/>
                  </a:ext>
                </a:extLst>
              </a:tr>
              <a:tr h="643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Deaths</a:t>
                      </a:r>
                    </a:p>
                  </a:txBody>
                  <a:tcPr anchor="ctr">
                    <a:solidFill>
                      <a:srgbClr val="E2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(2%)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2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 (1%)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2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2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60729"/>
                  </a:ext>
                </a:extLst>
              </a:tr>
            </a:tbl>
          </a:graphicData>
        </a:graphic>
      </p:graphicFrame>
      <p:sp>
        <p:nvSpPr>
          <p:cNvPr id="82" name="Rectangle 81">
            <a:extLst>
              <a:ext uri="{FF2B5EF4-FFF2-40B4-BE49-F238E27FC236}">
                <a16:creationId xmlns:a16="http://schemas.microsoft.com/office/drawing/2014/main" id="{2617D2E4-D265-425C-A9B0-13FEF7B1CD7C}"/>
              </a:ext>
            </a:extLst>
          </p:cNvPr>
          <p:cNvSpPr/>
          <p:nvPr/>
        </p:nvSpPr>
        <p:spPr>
          <a:xfrm>
            <a:off x="13932654" y="14284195"/>
            <a:ext cx="72429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Figure 2.	Cumulative probability of virologic</a:t>
            </a:r>
          </a:p>
          <a:p>
            <a:r>
              <a:rPr lang="en-US" sz="2400" dirty="0">
                <a:solidFill>
                  <a:srgbClr val="003399"/>
                </a:solidFill>
              </a:rPr>
              <a:t>			suppression to VL &lt; 50 copies/mL </a:t>
            </a:r>
          </a:p>
          <a:p>
            <a:r>
              <a:rPr lang="en-US" sz="2000" dirty="0">
                <a:solidFill>
                  <a:srgbClr val="003399"/>
                </a:solidFill>
              </a:rPr>
              <a:t>			(Among viremic PLWH at baseline)	</a:t>
            </a:r>
            <a:endParaRPr lang="en-US" sz="2400" dirty="0">
              <a:solidFill>
                <a:srgbClr val="003399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90A8B7-7948-A540-A055-D5335AA10140}"/>
              </a:ext>
            </a:extLst>
          </p:cNvPr>
          <p:cNvSpPr txBox="1"/>
          <p:nvPr/>
        </p:nvSpPr>
        <p:spPr>
          <a:xfrm>
            <a:off x="21744109" y="14284195"/>
            <a:ext cx="78960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Figure 3.	Cumulative probability of remaining virologically </a:t>
            </a:r>
          </a:p>
          <a:p>
            <a:pPr lvl="3"/>
            <a:r>
              <a:rPr lang="en-US" sz="2400" dirty="0">
                <a:solidFill>
                  <a:srgbClr val="003399"/>
                </a:solidFill>
              </a:rPr>
              <a:t>suppressed to VL &lt; 200 copies/mL </a:t>
            </a:r>
          </a:p>
          <a:p>
            <a:pPr lvl="3"/>
            <a:r>
              <a:rPr lang="en-US" sz="2000" dirty="0">
                <a:solidFill>
                  <a:srgbClr val="003399"/>
                </a:solidFill>
              </a:rPr>
              <a:t>(Among PLWH who achieved suppression)</a:t>
            </a:r>
            <a:endParaRPr lang="en-US" sz="24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D638DAE-9AE4-4686-905A-464DC8538CD9}"/>
              </a:ext>
            </a:extLst>
          </p:cNvPr>
          <p:cNvSpPr/>
          <p:nvPr/>
        </p:nvSpPr>
        <p:spPr>
          <a:xfrm>
            <a:off x="13932654" y="21249771"/>
            <a:ext cx="734384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Figure 4.	Cumulative probability of maintaining CD4 cell </a:t>
            </a:r>
          </a:p>
          <a:p>
            <a:pPr lvl="3"/>
            <a:r>
              <a:rPr lang="en-US" sz="2400" dirty="0">
                <a:solidFill>
                  <a:srgbClr val="003399"/>
                </a:solidFill>
              </a:rPr>
              <a:t>count ≥200 cells/µL</a:t>
            </a:r>
          </a:p>
          <a:p>
            <a:pPr lvl="3"/>
            <a:r>
              <a:rPr lang="en-US" sz="2000" dirty="0">
                <a:solidFill>
                  <a:srgbClr val="003399"/>
                </a:solidFill>
              </a:rPr>
              <a:t>(Among PLWH with baseline CD4 ≥200)	</a:t>
            </a:r>
            <a:endParaRPr lang="en-US" sz="2400" dirty="0">
              <a:solidFill>
                <a:srgbClr val="003399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2F8A-CFEF-F643-857B-944129746453}"/>
              </a:ext>
            </a:extLst>
          </p:cNvPr>
          <p:cNvSpPr txBox="1"/>
          <p:nvPr/>
        </p:nvSpPr>
        <p:spPr>
          <a:xfrm>
            <a:off x="21744109" y="21249771"/>
            <a:ext cx="7315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Figure 5.	Cumulative probability of remaining on the</a:t>
            </a:r>
          </a:p>
          <a:p>
            <a:r>
              <a:rPr lang="en-US" sz="2400" dirty="0">
                <a:solidFill>
                  <a:srgbClr val="003399"/>
                </a:solidFill>
              </a:rPr>
              <a:t>			regimen of interest</a:t>
            </a:r>
          </a:p>
          <a:p>
            <a:r>
              <a:rPr lang="en-US" sz="2400" dirty="0">
                <a:solidFill>
                  <a:srgbClr val="003399"/>
                </a:solidFill>
              </a:rPr>
              <a:t>			</a:t>
            </a:r>
            <a:r>
              <a:rPr lang="en-US" sz="2000" dirty="0">
                <a:solidFill>
                  <a:srgbClr val="003399"/>
                </a:solidFill>
              </a:rPr>
              <a:t>(Among all PLWH)</a:t>
            </a:r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65B068F-F718-40A4-AF34-990200F0402A}"/>
              </a:ext>
            </a:extLst>
          </p:cNvPr>
          <p:cNvSpPr/>
          <p:nvPr/>
        </p:nvSpPr>
        <p:spPr>
          <a:xfrm>
            <a:off x="14127328" y="12698892"/>
            <a:ext cx="14555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 Autoimmune disease, cardiovascular disease, invasive cancers, endocrine disorders, mental health disorders, liver diseases, bone disorders, peripheral neuropathy, renal disease, hypertension</a:t>
            </a:r>
          </a:p>
          <a:p>
            <a:r>
              <a:rPr lang="en-US" sz="1600" baseline="30000" dirty="0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 DAA, antidepressants, NSAIDS, immune modulators, antibiotics, anxiolytics, hypnotics, sedatives, lipid lowering agents, anti-diabetics</a:t>
            </a:r>
          </a:p>
          <a:p>
            <a:r>
              <a:rPr lang="en-US" sz="1600" baseline="30000" dirty="0"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n-US" sz="1600" dirty="0"/>
              <a:t>Caution: Due to large sample size, clinically insignificant differences could be statistically significant for some baseline variables </a:t>
            </a:r>
            <a:endParaRPr lang="en-US" sz="1600" baseline="30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A0BFE9F6-97D3-4A53-82C6-251397B661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901" y="808474"/>
            <a:ext cx="5738434" cy="1840630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B53DE50F-E2BE-4E70-B7A5-7886F1B8C1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903" y="26899031"/>
            <a:ext cx="4766033" cy="1828800"/>
          </a:xfrm>
          <a:prstGeom prst="rect">
            <a:avLst/>
          </a:prstGeom>
        </p:spPr>
      </p:pic>
      <p:graphicFrame>
        <p:nvGraphicFramePr>
          <p:cNvPr id="99" name="Table 36">
            <a:extLst>
              <a:ext uri="{FF2B5EF4-FFF2-40B4-BE49-F238E27FC236}">
                <a16:creationId xmlns:a16="http://schemas.microsoft.com/office/drawing/2014/main" id="{5ABE7229-8557-421B-A729-A06D35A4E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21733"/>
              </p:ext>
            </p:extLst>
          </p:nvPr>
        </p:nvGraphicFramePr>
        <p:xfrm>
          <a:off x="24659917" y="18195014"/>
          <a:ext cx="4236722" cy="1483360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863918">
                  <a:extLst>
                    <a:ext uri="{9D8B030D-6E8A-4147-A177-3AD203B41FA5}">
                      <a16:colId xmlns:a16="http://schemas.microsoft.com/office/drawing/2014/main" val="1697246136"/>
                    </a:ext>
                  </a:extLst>
                </a:gridCol>
                <a:gridCol w="1124268">
                  <a:extLst>
                    <a:ext uri="{9D8B030D-6E8A-4147-A177-3AD203B41FA5}">
                      <a16:colId xmlns:a16="http://schemas.microsoft.com/office/drawing/2014/main" val="1480824452"/>
                    </a:ext>
                  </a:extLst>
                </a:gridCol>
                <a:gridCol w="1124268">
                  <a:extLst>
                    <a:ext uri="{9D8B030D-6E8A-4147-A177-3AD203B41FA5}">
                      <a16:colId xmlns:a16="http://schemas.microsoft.com/office/drawing/2014/main" val="2665342478"/>
                    </a:ext>
                  </a:extLst>
                </a:gridCol>
                <a:gridCol w="1124268">
                  <a:extLst>
                    <a:ext uri="{9D8B030D-6E8A-4147-A177-3AD203B41FA5}">
                      <a16:colId xmlns:a16="http://schemas.microsoft.com/office/drawing/2014/main" val="3957471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Cumulative probability, % (95% CI)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032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12-month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24-month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48-month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6501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93% (91, 95)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86% (83, 88)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 (71, 78)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868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Non-HTE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95% (94, 95)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88% (87, 89)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79% (78, 81)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52248"/>
                  </a:ext>
                </a:extLst>
              </a:tr>
            </a:tbl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16C2E7D1-700C-477B-A3DD-B88A0DBF60EC}"/>
              </a:ext>
            </a:extLst>
          </p:cNvPr>
          <p:cNvGrpSpPr/>
          <p:nvPr/>
        </p:nvGrpSpPr>
        <p:grpSpPr>
          <a:xfrm>
            <a:off x="21555910" y="22438405"/>
            <a:ext cx="7507168" cy="5552528"/>
            <a:chOff x="21555910" y="22438405"/>
            <a:chExt cx="7507168" cy="555252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E1A228B-EEBB-4E49-9C10-6762F784D8D8}"/>
                </a:ext>
              </a:extLst>
            </p:cNvPr>
            <p:cNvGrpSpPr/>
            <p:nvPr/>
          </p:nvGrpSpPr>
          <p:grpSpPr>
            <a:xfrm>
              <a:off x="21555910" y="22438405"/>
              <a:ext cx="7507168" cy="5552528"/>
              <a:chOff x="21555910" y="21953774"/>
              <a:chExt cx="7507168" cy="5552528"/>
            </a:xfrm>
          </p:grpSpPr>
          <p:pic>
            <p:nvPicPr>
              <p:cNvPr id="114" name="Picture 113" descr="A screenshot of a map&#10;&#10;Description automatically generated">
                <a:extLst>
                  <a:ext uri="{FF2B5EF4-FFF2-40B4-BE49-F238E27FC236}">
                    <a16:creationId xmlns:a16="http://schemas.microsoft.com/office/drawing/2014/main" id="{0C3B3034-3B01-4B5E-91BE-56152619C0FE}"/>
                  </a:ext>
                </a:extLst>
              </p:cNvPr>
              <p:cNvPicPr/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" t="9014" r="493" b="5889"/>
              <a:stretch/>
            </p:blipFill>
            <p:spPr bwMode="auto">
              <a:xfrm>
                <a:off x="21747878" y="21953774"/>
                <a:ext cx="7315200" cy="5486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8CEF429-AD8E-459D-85E8-F98E3D65933B}"/>
                  </a:ext>
                </a:extLst>
              </p:cNvPr>
              <p:cNvSpPr/>
              <p:nvPr/>
            </p:nvSpPr>
            <p:spPr>
              <a:xfrm>
                <a:off x="22422821" y="25645456"/>
                <a:ext cx="2946047" cy="6814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0037730-2471-427F-8DCF-F16F748D6DDA}"/>
                  </a:ext>
                </a:extLst>
              </p:cNvPr>
              <p:cNvGrpSpPr/>
              <p:nvPr/>
            </p:nvGrpSpPr>
            <p:grpSpPr>
              <a:xfrm>
                <a:off x="21555910" y="26984973"/>
                <a:ext cx="925253" cy="521329"/>
                <a:chOff x="14085966" y="18059391"/>
                <a:chExt cx="925253" cy="521329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BF1AF2FE-3A00-469D-9E5F-189192FBD9D5}"/>
                    </a:ext>
                  </a:extLst>
                </p:cNvPr>
                <p:cNvSpPr/>
                <p:nvPr/>
              </p:nvSpPr>
              <p:spPr>
                <a:xfrm>
                  <a:off x="14548593" y="18146447"/>
                  <a:ext cx="291719" cy="3608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06804A00-55D9-4876-B3D9-82C7E3704479}"/>
                    </a:ext>
                  </a:extLst>
                </p:cNvPr>
                <p:cNvSpPr txBox="1"/>
                <p:nvPr/>
              </p:nvSpPr>
              <p:spPr>
                <a:xfrm>
                  <a:off x="14493917" y="18059391"/>
                  <a:ext cx="51328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FF0000"/>
                      </a:solidFill>
                    </a:rPr>
                    <a:t>HTE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F1373B57-613C-4609-B0A1-77FFEDCA40B9}"/>
                    </a:ext>
                  </a:extLst>
                </p:cNvPr>
                <p:cNvSpPr txBox="1"/>
                <p:nvPr/>
              </p:nvSpPr>
              <p:spPr>
                <a:xfrm>
                  <a:off x="14085966" y="18242166"/>
                  <a:ext cx="9252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0000FF"/>
                      </a:solidFill>
                    </a:rPr>
                    <a:t>Non-HTE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A37FA-1B9E-4B8B-9278-A9DEAD4A300B}"/>
                </a:ext>
              </a:extLst>
            </p:cNvPr>
            <p:cNvSpPr txBox="1"/>
            <p:nvPr/>
          </p:nvSpPr>
          <p:spPr>
            <a:xfrm>
              <a:off x="24940451" y="27165339"/>
              <a:ext cx="153257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Months on regimen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2338C6B-FE47-4986-9C67-50B7C4102B87}"/>
                </a:ext>
              </a:extLst>
            </p:cNvPr>
            <p:cNvSpPr txBox="1"/>
            <p:nvPr/>
          </p:nvSpPr>
          <p:spPr>
            <a:xfrm rot="16200000">
              <a:off x="20382725" y="24575445"/>
              <a:ext cx="291939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Cumulative probability of maintaining regimen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70E7057-4DA1-4BC2-A19C-08E28A23D21E}"/>
              </a:ext>
            </a:extLst>
          </p:cNvPr>
          <p:cNvGrpSpPr/>
          <p:nvPr/>
        </p:nvGrpSpPr>
        <p:grpSpPr>
          <a:xfrm>
            <a:off x="13757858" y="22454184"/>
            <a:ext cx="7489996" cy="5486400"/>
            <a:chOff x="13757858" y="22454184"/>
            <a:chExt cx="7489996" cy="54864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E445395-BB5A-4F4F-ACBB-A98A63CBE756}"/>
                </a:ext>
              </a:extLst>
            </p:cNvPr>
            <p:cNvGrpSpPr/>
            <p:nvPr/>
          </p:nvGrpSpPr>
          <p:grpSpPr>
            <a:xfrm>
              <a:off x="13757858" y="22454184"/>
              <a:ext cx="7489996" cy="5486400"/>
              <a:chOff x="13757858" y="21969553"/>
              <a:chExt cx="7489996" cy="5486400"/>
            </a:xfrm>
          </p:grpSpPr>
          <p:pic>
            <p:nvPicPr>
              <p:cNvPr id="113" name="Picture 112" descr="A screenshot of a social media post&#10;&#10;Description automatically generated">
                <a:extLst>
                  <a:ext uri="{FF2B5EF4-FFF2-40B4-BE49-F238E27FC236}">
                    <a16:creationId xmlns:a16="http://schemas.microsoft.com/office/drawing/2014/main" id="{396196BB-6FE5-4A40-845B-265EAA3341DF}"/>
                  </a:ext>
                </a:extLst>
              </p:cNvPr>
              <p:cNvPicPr/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0" t="11864" r="460" b="5078"/>
              <a:stretch/>
            </p:blipFill>
            <p:spPr bwMode="auto">
              <a:xfrm>
                <a:off x="13932654" y="21969553"/>
                <a:ext cx="7315200" cy="5486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A4E0A74-BBF1-4494-ACDB-DBD7BBE37E44}"/>
                  </a:ext>
                </a:extLst>
              </p:cNvPr>
              <p:cNvSpPr/>
              <p:nvPr/>
            </p:nvSpPr>
            <p:spPr>
              <a:xfrm>
                <a:off x="18150100" y="25582614"/>
                <a:ext cx="2946047" cy="6814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C5FBF5C2-B62F-49E9-90D9-38196AB392E1}"/>
                  </a:ext>
                </a:extLst>
              </p:cNvPr>
              <p:cNvGrpSpPr/>
              <p:nvPr/>
            </p:nvGrpSpPr>
            <p:grpSpPr>
              <a:xfrm>
                <a:off x="13757858" y="26934624"/>
                <a:ext cx="925253" cy="521329"/>
                <a:chOff x="14085966" y="18059391"/>
                <a:chExt cx="925253" cy="521329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3620C88-B8DF-4DC5-A3C9-463DD4AB3884}"/>
                    </a:ext>
                  </a:extLst>
                </p:cNvPr>
                <p:cNvSpPr/>
                <p:nvPr/>
              </p:nvSpPr>
              <p:spPr>
                <a:xfrm>
                  <a:off x="14548593" y="18146447"/>
                  <a:ext cx="291719" cy="3608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E0A5E3B8-164B-4E29-B835-C444525B056D}"/>
                    </a:ext>
                  </a:extLst>
                </p:cNvPr>
                <p:cNvSpPr txBox="1"/>
                <p:nvPr/>
              </p:nvSpPr>
              <p:spPr>
                <a:xfrm>
                  <a:off x="14493917" y="18059391"/>
                  <a:ext cx="51328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FF0000"/>
                      </a:solidFill>
                    </a:rPr>
                    <a:t>HTE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10AFF10-E684-4DC8-A5D3-E5D835DB35E3}"/>
                    </a:ext>
                  </a:extLst>
                </p:cNvPr>
                <p:cNvSpPr txBox="1"/>
                <p:nvPr/>
              </p:nvSpPr>
              <p:spPr>
                <a:xfrm>
                  <a:off x="14085966" y="18242166"/>
                  <a:ext cx="9252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0000FF"/>
                      </a:solidFill>
                    </a:rPr>
                    <a:t>Non-HTE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A2001A4-C944-48D5-9D85-C970B02946E3}"/>
                </a:ext>
              </a:extLst>
            </p:cNvPr>
            <p:cNvSpPr txBox="1"/>
            <p:nvPr/>
          </p:nvSpPr>
          <p:spPr>
            <a:xfrm>
              <a:off x="16808059" y="27133105"/>
              <a:ext cx="2012049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Months with CD4 ≥200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005AA4C-60CF-42C1-B8D8-4F21A1FF710E}"/>
                </a:ext>
              </a:extLst>
            </p:cNvPr>
            <p:cNvSpPr txBox="1"/>
            <p:nvPr/>
          </p:nvSpPr>
          <p:spPr>
            <a:xfrm rot="16200000">
              <a:off x="12581180" y="24516134"/>
              <a:ext cx="3038011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Cumulative probability of maintaining CD4 ≥200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171E598-F5EB-4ED3-AAB1-D0A4B495BFFB}"/>
              </a:ext>
            </a:extLst>
          </p:cNvPr>
          <p:cNvGrpSpPr/>
          <p:nvPr/>
        </p:nvGrpSpPr>
        <p:grpSpPr>
          <a:xfrm>
            <a:off x="13897036" y="15445283"/>
            <a:ext cx="7350818" cy="5522570"/>
            <a:chOff x="13897036" y="15445283"/>
            <a:chExt cx="7350818" cy="552257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262EB1-7842-4732-8E6F-E3C3D42C0177}"/>
                </a:ext>
              </a:extLst>
            </p:cNvPr>
            <p:cNvGrpSpPr/>
            <p:nvPr/>
          </p:nvGrpSpPr>
          <p:grpSpPr>
            <a:xfrm>
              <a:off x="13897036" y="15445283"/>
              <a:ext cx="7350818" cy="5522570"/>
              <a:chOff x="13897036" y="14656287"/>
              <a:chExt cx="7350818" cy="552257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E9A67F6-0BC7-4605-8F7A-9F671ECE0A54}"/>
                  </a:ext>
                </a:extLst>
              </p:cNvPr>
              <p:cNvGrpSpPr/>
              <p:nvPr/>
            </p:nvGrpSpPr>
            <p:grpSpPr>
              <a:xfrm>
                <a:off x="13897036" y="14656287"/>
                <a:ext cx="7350818" cy="5522570"/>
                <a:chOff x="13897036" y="14656287"/>
                <a:chExt cx="7350818" cy="5522570"/>
              </a:xfrm>
            </p:grpSpPr>
            <p:pic>
              <p:nvPicPr>
                <p:cNvPr id="111" name="Picture 110" descr="A screenshot of a cell phone&#10;&#10;Description automatically generated">
                  <a:extLst>
                    <a:ext uri="{FF2B5EF4-FFF2-40B4-BE49-F238E27FC236}">
                      <a16:creationId xmlns:a16="http://schemas.microsoft.com/office/drawing/2014/main" id="{53F334DC-3651-4A7E-9786-85B8CB916891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0" t="12281" r="965" b="5312"/>
                <a:stretch/>
              </p:blipFill>
              <p:spPr bwMode="auto">
                <a:xfrm>
                  <a:off x="13932654" y="14656287"/>
                  <a:ext cx="7315200" cy="5486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6B0B6E7E-5EB8-4E72-B2A6-5093C2176ED1}"/>
                    </a:ext>
                  </a:extLst>
                </p:cNvPr>
                <p:cNvGrpSpPr/>
                <p:nvPr/>
              </p:nvGrpSpPr>
              <p:grpSpPr>
                <a:xfrm>
                  <a:off x="13897036" y="19657528"/>
                  <a:ext cx="925253" cy="521329"/>
                  <a:chOff x="14085966" y="18059391"/>
                  <a:chExt cx="925253" cy="521329"/>
                </a:xfrm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21A5054-B667-4D4F-A2D8-545068CFD5C3}"/>
                      </a:ext>
                    </a:extLst>
                  </p:cNvPr>
                  <p:cNvSpPr/>
                  <p:nvPr/>
                </p:nvSpPr>
                <p:spPr>
                  <a:xfrm>
                    <a:off x="14548593" y="18146447"/>
                    <a:ext cx="291719" cy="36081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2234AEE2-3ACB-4CC5-94BC-AE5A64535F02}"/>
                      </a:ext>
                    </a:extLst>
                  </p:cNvPr>
                  <p:cNvSpPr txBox="1"/>
                  <p:nvPr/>
                </p:nvSpPr>
                <p:spPr>
                  <a:xfrm>
                    <a:off x="14493917" y="18059391"/>
                    <a:ext cx="51328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FF0000"/>
                        </a:solidFill>
                      </a:rPr>
                      <a:t>HTE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89924A08-899D-4120-841C-1BF85EECE10D}"/>
                      </a:ext>
                    </a:extLst>
                  </p:cNvPr>
                  <p:cNvSpPr txBox="1"/>
                  <p:nvPr/>
                </p:nvSpPr>
                <p:spPr>
                  <a:xfrm>
                    <a:off x="14085966" y="18242166"/>
                    <a:ext cx="92525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000FF"/>
                        </a:solidFill>
                      </a:rPr>
                      <a:t>Non-HTE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0281C6-A5DE-4773-8B30-9FC8C850533A}"/>
                  </a:ext>
                </a:extLst>
              </p:cNvPr>
              <p:cNvSpPr/>
              <p:nvPr/>
            </p:nvSpPr>
            <p:spPr>
              <a:xfrm>
                <a:off x="18218711" y="18288000"/>
                <a:ext cx="2946047" cy="6814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165DCDA-D185-4602-871A-0A042282F8F4}"/>
                </a:ext>
              </a:extLst>
            </p:cNvPr>
            <p:cNvSpPr txBox="1"/>
            <p:nvPr/>
          </p:nvSpPr>
          <p:spPr>
            <a:xfrm>
              <a:off x="16716077" y="20148657"/>
              <a:ext cx="270836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Months to viral load &lt;50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BB8D7FD-D951-4552-A27B-D789EAD69B13}"/>
                </a:ext>
              </a:extLst>
            </p:cNvPr>
            <p:cNvSpPr txBox="1"/>
            <p:nvPr/>
          </p:nvSpPr>
          <p:spPr>
            <a:xfrm rot="16200000">
              <a:off x="12651702" y="17570256"/>
              <a:ext cx="296427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Cumulative probability of virologic suppression</a:t>
              </a:r>
            </a:p>
          </p:txBody>
        </p:sp>
      </p:grpSp>
      <p:graphicFrame>
        <p:nvGraphicFramePr>
          <p:cNvPr id="36" name="Table 36">
            <a:extLst>
              <a:ext uri="{FF2B5EF4-FFF2-40B4-BE49-F238E27FC236}">
                <a16:creationId xmlns:a16="http://schemas.microsoft.com/office/drawing/2014/main" id="{3ED02D4E-1CF2-4B59-ACE8-CA1D4BACD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307119"/>
              </p:ext>
            </p:extLst>
          </p:nvPr>
        </p:nvGraphicFramePr>
        <p:xfrm>
          <a:off x="16859425" y="18196300"/>
          <a:ext cx="4236722" cy="1483360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863918">
                  <a:extLst>
                    <a:ext uri="{9D8B030D-6E8A-4147-A177-3AD203B41FA5}">
                      <a16:colId xmlns:a16="http://schemas.microsoft.com/office/drawing/2014/main" val="1697246136"/>
                    </a:ext>
                  </a:extLst>
                </a:gridCol>
                <a:gridCol w="1124268">
                  <a:extLst>
                    <a:ext uri="{9D8B030D-6E8A-4147-A177-3AD203B41FA5}">
                      <a16:colId xmlns:a16="http://schemas.microsoft.com/office/drawing/2014/main" val="1480824452"/>
                    </a:ext>
                  </a:extLst>
                </a:gridCol>
                <a:gridCol w="1124268">
                  <a:extLst>
                    <a:ext uri="{9D8B030D-6E8A-4147-A177-3AD203B41FA5}">
                      <a16:colId xmlns:a16="http://schemas.microsoft.com/office/drawing/2014/main" val="2665342478"/>
                    </a:ext>
                  </a:extLst>
                </a:gridCol>
                <a:gridCol w="1124268">
                  <a:extLst>
                    <a:ext uri="{9D8B030D-6E8A-4147-A177-3AD203B41FA5}">
                      <a16:colId xmlns:a16="http://schemas.microsoft.com/office/drawing/2014/main" val="3957471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Cumulative probability, % (95% CI)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032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12-month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24-month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48-month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6501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69% (66, 72)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80% (77, 82)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91% (88, 94)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868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Non-HTE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76% (75, 77)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85% (84, 86)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91% (90, 93)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52248"/>
                  </a:ext>
                </a:extLst>
              </a:tr>
            </a:tbl>
          </a:graphicData>
        </a:graphic>
      </p:graphicFrame>
      <p:graphicFrame>
        <p:nvGraphicFramePr>
          <p:cNvPr id="100" name="Table 36">
            <a:extLst>
              <a:ext uri="{FF2B5EF4-FFF2-40B4-BE49-F238E27FC236}">
                <a16:creationId xmlns:a16="http://schemas.microsoft.com/office/drawing/2014/main" id="{62FF0E32-C7D6-4337-B4F0-3C32E9E9E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885365"/>
              </p:ext>
            </p:extLst>
          </p:nvPr>
        </p:nvGraphicFramePr>
        <p:xfrm>
          <a:off x="16859425" y="25201505"/>
          <a:ext cx="4236722" cy="1483360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863918">
                  <a:extLst>
                    <a:ext uri="{9D8B030D-6E8A-4147-A177-3AD203B41FA5}">
                      <a16:colId xmlns:a16="http://schemas.microsoft.com/office/drawing/2014/main" val="1697246136"/>
                    </a:ext>
                  </a:extLst>
                </a:gridCol>
                <a:gridCol w="1124268">
                  <a:extLst>
                    <a:ext uri="{9D8B030D-6E8A-4147-A177-3AD203B41FA5}">
                      <a16:colId xmlns:a16="http://schemas.microsoft.com/office/drawing/2014/main" val="1480824452"/>
                    </a:ext>
                  </a:extLst>
                </a:gridCol>
                <a:gridCol w="1124268">
                  <a:extLst>
                    <a:ext uri="{9D8B030D-6E8A-4147-A177-3AD203B41FA5}">
                      <a16:colId xmlns:a16="http://schemas.microsoft.com/office/drawing/2014/main" val="2665342478"/>
                    </a:ext>
                  </a:extLst>
                </a:gridCol>
                <a:gridCol w="1124268">
                  <a:extLst>
                    <a:ext uri="{9D8B030D-6E8A-4147-A177-3AD203B41FA5}">
                      <a16:colId xmlns:a16="http://schemas.microsoft.com/office/drawing/2014/main" val="3957471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Cumulative probability, % (95% CI)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032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12-month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24-month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48-month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6501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(93, 96)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 (90, 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(88, 91)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868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Non-HTE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 (98, 98)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97% (97, 97)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(95, 96)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52248"/>
                  </a:ext>
                </a:extLst>
              </a:tr>
            </a:tbl>
          </a:graphicData>
        </a:graphic>
      </p:graphicFrame>
      <p:graphicFrame>
        <p:nvGraphicFramePr>
          <p:cNvPr id="101" name="Table 36">
            <a:extLst>
              <a:ext uri="{FF2B5EF4-FFF2-40B4-BE49-F238E27FC236}">
                <a16:creationId xmlns:a16="http://schemas.microsoft.com/office/drawing/2014/main" id="{F5C54D49-E085-41C1-96FC-5567C9039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366842"/>
              </p:ext>
            </p:extLst>
          </p:nvPr>
        </p:nvGraphicFramePr>
        <p:xfrm>
          <a:off x="24653572" y="22853412"/>
          <a:ext cx="4236722" cy="1483360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863918">
                  <a:extLst>
                    <a:ext uri="{9D8B030D-6E8A-4147-A177-3AD203B41FA5}">
                      <a16:colId xmlns:a16="http://schemas.microsoft.com/office/drawing/2014/main" val="1697246136"/>
                    </a:ext>
                  </a:extLst>
                </a:gridCol>
                <a:gridCol w="1124268">
                  <a:extLst>
                    <a:ext uri="{9D8B030D-6E8A-4147-A177-3AD203B41FA5}">
                      <a16:colId xmlns:a16="http://schemas.microsoft.com/office/drawing/2014/main" val="1480824452"/>
                    </a:ext>
                  </a:extLst>
                </a:gridCol>
                <a:gridCol w="1124268">
                  <a:extLst>
                    <a:ext uri="{9D8B030D-6E8A-4147-A177-3AD203B41FA5}">
                      <a16:colId xmlns:a16="http://schemas.microsoft.com/office/drawing/2014/main" val="2665342478"/>
                    </a:ext>
                  </a:extLst>
                </a:gridCol>
                <a:gridCol w="1124268">
                  <a:extLst>
                    <a:ext uri="{9D8B030D-6E8A-4147-A177-3AD203B41FA5}">
                      <a16:colId xmlns:a16="http://schemas.microsoft.com/office/drawing/2014/main" val="3957471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Cumulative probability, % (95% CI)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032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12-month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24-month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48-month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6501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93% (91, 94)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 (78, 82)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 (55, 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868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Non-HTE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91% (91, 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77% (76, 78)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 (51, 53)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52248"/>
                  </a:ext>
                </a:extLst>
              </a:tr>
            </a:tbl>
          </a:graphicData>
        </a:graphic>
      </p:graphicFrame>
      <p:sp>
        <p:nvSpPr>
          <p:cNvPr id="118" name="Rectangle 117">
            <a:extLst>
              <a:ext uri="{FF2B5EF4-FFF2-40B4-BE49-F238E27FC236}">
                <a16:creationId xmlns:a16="http://schemas.microsoft.com/office/drawing/2014/main" id="{AF4DDD32-4088-44A0-9D5F-FE568C149F34}"/>
              </a:ext>
            </a:extLst>
          </p:cNvPr>
          <p:cNvSpPr/>
          <p:nvPr/>
        </p:nvSpPr>
        <p:spPr>
          <a:xfrm>
            <a:off x="30577437" y="4662862"/>
            <a:ext cx="10943485" cy="2548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Out of 1,527 HTE PLWH with follow-up VL (viremic: baseline VL ≥50 copies/mL: n=807, suppressed: &lt;50 copies/mL: n=720): 238 (15.6%) had VL ≥200 copies/mL at 12 months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Out of 15,199 non-HTE PLWH with follow-up VL (viremic: baseline VL ≥50 copies/mL: n=4,297, suppressed: &lt;50 copies/mL: n=10,902): 1,248 (8.2%) had VL ≥200 copies/mL at 12 months; p&lt;0.0001</a:t>
            </a:r>
          </a:p>
        </p:txBody>
      </p:sp>
      <p:pic>
        <p:nvPicPr>
          <p:cNvPr id="8" name="10832_OPERA_HTE_1-1">
            <a:hlinkClick r:id="" action="ppaction://media"/>
            <a:extLst>
              <a:ext uri="{FF2B5EF4-FFF2-40B4-BE49-F238E27FC236}">
                <a16:creationId xmlns:a16="http://schemas.microsoft.com/office/drawing/2014/main" id="{BFAE2081-553E-462B-A5F8-A8DD535D98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060955" y="183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E3C437ED13E949B041C7AC050F95BA" ma:contentTypeVersion="13" ma:contentTypeDescription="Create a new document." ma:contentTypeScope="" ma:versionID="7821f69761410aa0341ff924d1f0f775">
  <xsd:schema xmlns:xsd="http://www.w3.org/2001/XMLSchema" xmlns:xs="http://www.w3.org/2001/XMLSchema" xmlns:p="http://schemas.microsoft.com/office/2006/metadata/properties" xmlns:ns3="b14d1408-9fe6-4287-bf44-68ae98f3d2fc" xmlns:ns4="c15d03ad-0c7a-4cda-86a9-4dc6560f5450" targetNamespace="http://schemas.microsoft.com/office/2006/metadata/properties" ma:root="true" ma:fieldsID="461c32d17d1f6d1b0ac79080dcfcda5a" ns3:_="" ns4:_="">
    <xsd:import namespace="b14d1408-9fe6-4287-bf44-68ae98f3d2fc"/>
    <xsd:import namespace="c15d03ad-0c7a-4cda-86a9-4dc6560f54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d1408-9fe6-4287-bf44-68ae98f3d2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d03ad-0c7a-4cda-86a9-4dc6560f545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340F1C-D78A-4145-8A8C-AC15243DF8AB}">
  <ds:schemaRefs>
    <ds:schemaRef ds:uri="http://schemas.microsoft.com/office/2006/documentManagement/types"/>
    <ds:schemaRef ds:uri="http://schemas.microsoft.com/office/infopath/2007/PartnerControls"/>
    <ds:schemaRef ds:uri="b14d1408-9fe6-4287-bf44-68ae98f3d2f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15d03ad-0c7a-4cda-86a9-4dc6560f545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4D12AF-2F99-4491-A63E-D5BD2EB124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893E91-48FE-43A8-BFDC-3A4C89EEF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d1408-9fe6-4287-bf44-68ae98f3d2fc"/>
    <ds:schemaRef ds:uri="c15d03ad-0c7a-4cda-86a9-4dc6560f54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4296</TotalTime>
  <Words>1706</Words>
  <Application>Microsoft Office PowerPoint</Application>
  <PresentationFormat>Custom</PresentationFormat>
  <Paragraphs>207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Courier New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Ann Overton</cp:lastModifiedBy>
  <cp:revision>124</cp:revision>
  <dcterms:created xsi:type="dcterms:W3CDTF">2016-06-23T11:49:10Z</dcterms:created>
  <dcterms:modified xsi:type="dcterms:W3CDTF">2020-06-19T16:24:33Z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0x0101003AE3C437ED13E949B041C7AC050F95BA</vt:lpwstr>
  </property>
</Properties>
</file>